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  <p:sldMasterId id="2147483746" r:id="rId5"/>
  </p:sldMasterIdLst>
  <p:sldIdLst>
    <p:sldId id="256" r:id="rId6"/>
    <p:sldId id="279" r:id="rId7"/>
    <p:sldId id="283" r:id="rId8"/>
    <p:sldId id="284" r:id="rId9"/>
    <p:sldId id="285" r:id="rId10"/>
    <p:sldId id="286" r:id="rId11"/>
    <p:sldId id="325" r:id="rId12"/>
    <p:sldId id="288" r:id="rId13"/>
    <p:sldId id="280" r:id="rId14"/>
    <p:sldId id="282" r:id="rId15"/>
    <p:sldId id="321" r:id="rId16"/>
    <p:sldId id="322" r:id="rId17"/>
    <p:sldId id="319" r:id="rId18"/>
    <p:sldId id="293" r:id="rId19"/>
    <p:sldId id="323" r:id="rId20"/>
    <p:sldId id="326" r:id="rId21"/>
    <p:sldId id="327" r:id="rId22"/>
    <p:sldId id="328" r:id="rId2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019E5-4D6B-0DF0-6A1A-0BF48F774992}" v="1" dt="2023-10-08T03:49:26.557"/>
    <p1510:client id="{1A8A8E47-0EEA-C6D7-25FE-E1AC53F4E9F2}" v="48" dt="2023-09-04T05:09:15.115"/>
    <p1510:client id="{D2119502-475E-8E82-2170-B06B3B0D523E}" v="12" dt="2023-10-23T10:16:02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9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4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9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78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22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24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38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38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22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9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77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44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33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25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4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6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80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00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599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85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10/26/2023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30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3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6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5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1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8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3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2" r:id="rId6"/>
    <p:sldLayoutId id="2147483838" r:id="rId7"/>
    <p:sldLayoutId id="2147483839" r:id="rId8"/>
    <p:sldLayoutId id="2147483840" r:id="rId9"/>
    <p:sldLayoutId id="2147483841" r:id="rId10"/>
    <p:sldLayoutId id="214748384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23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32274B4-B001-4088-B01D-E6999509E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9D78F6-CAE0-4142-ED0B-C01C99C7E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3901736" cy="3130807"/>
          </a:xfrm>
        </p:spPr>
        <p:txBody>
          <a:bodyPr>
            <a:normAutofit/>
          </a:bodyPr>
          <a:lstStyle/>
          <a:p>
            <a:r>
              <a:rPr lang="en-GB" dirty="0"/>
              <a:t>NAPLAN</a:t>
            </a:r>
            <a:br>
              <a:rPr lang="en-GB" dirty="0">
                <a:cs typeface="Posterama"/>
              </a:rPr>
            </a:br>
            <a:r>
              <a:rPr lang="en-GB" dirty="0"/>
              <a:t>2023 </a:t>
            </a:r>
            <a:endParaRPr lang="en-GB" dirty="0">
              <a:cs typeface="Posteram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08548-9B2E-9B8B-4F80-A21108582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3901736" cy="22405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CPS School Board Overview</a:t>
            </a:r>
          </a:p>
          <a:p>
            <a:endParaRPr lang="en-GB" dirty="0">
              <a:ea typeface="Microsoft GothicNeo Light"/>
              <a:cs typeface="Microsoft GothicNeo Light"/>
            </a:endParaRPr>
          </a:p>
        </p:txBody>
      </p:sp>
      <p:pic>
        <p:nvPicPr>
          <p:cNvPr id="42" name="Picture 3">
            <a:extLst>
              <a:ext uri="{FF2B5EF4-FFF2-40B4-BE49-F238E27FC236}">
                <a16:creationId xmlns:a16="http://schemas.microsoft.com/office/drawing/2014/main" id="{28EAB1DA-16A5-0CE6-69EE-94E3AF444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8" r="23701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042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2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6" name="Background Fill">
            <a:extLst>
              <a:ext uri="{FF2B5EF4-FFF2-40B4-BE49-F238E27FC236}">
                <a16:creationId xmlns:a16="http://schemas.microsoft.com/office/drawing/2014/main" id="{31BC8F63-97F8-423D-89DA-297A1A40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3BBAB87D-2851-4F58-8AE4-FCF1D741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0">
            <a:extLst>
              <a:ext uri="{FF2B5EF4-FFF2-40B4-BE49-F238E27FC236}">
                <a16:creationId xmlns:a16="http://schemas.microsoft.com/office/drawing/2014/main" id="{396CFDFE-8E78-4E0B-8719-596F3ACB9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6630" y="4160168"/>
            <a:ext cx="2832322" cy="2697833"/>
          </a:xfrm>
          <a:custGeom>
            <a:avLst/>
            <a:gdLst>
              <a:gd name="connsiteX0" fmla="*/ 638993 w 2832322"/>
              <a:gd name="connsiteY0" fmla="*/ 1429605 h 2697833"/>
              <a:gd name="connsiteX1" fmla="*/ 798503 w 2832322"/>
              <a:gd name="connsiteY1" fmla="*/ 1509001 h 2697833"/>
              <a:gd name="connsiteX2" fmla="*/ 739507 w 2832322"/>
              <a:gd name="connsiteY2" fmla="*/ 1729178 h 2697833"/>
              <a:gd name="connsiteX3" fmla="*/ 519329 w 2832322"/>
              <a:gd name="connsiteY3" fmla="*/ 1670181 h 2697833"/>
              <a:gd name="connsiteX4" fmla="*/ 578327 w 2832322"/>
              <a:gd name="connsiteY4" fmla="*/ 1450005 h 2697833"/>
              <a:gd name="connsiteX5" fmla="*/ 638993 w 2832322"/>
              <a:gd name="connsiteY5" fmla="*/ 1429605 h 2697833"/>
              <a:gd name="connsiteX6" fmla="*/ 1252193 w 2832322"/>
              <a:gd name="connsiteY6" fmla="*/ 835524 h 2697833"/>
              <a:gd name="connsiteX7" fmla="*/ 1511699 w 2832322"/>
              <a:gd name="connsiteY7" fmla="*/ 997686 h 2697833"/>
              <a:gd name="connsiteX8" fmla="*/ 1392436 w 2832322"/>
              <a:gd name="connsiteY8" fmla="*/ 1442788 h 2697833"/>
              <a:gd name="connsiteX9" fmla="*/ 947333 w 2832322"/>
              <a:gd name="connsiteY9" fmla="*/ 1323523 h 2697833"/>
              <a:gd name="connsiteX10" fmla="*/ 1066598 w 2832322"/>
              <a:gd name="connsiteY10" fmla="*/ 878421 h 2697833"/>
              <a:gd name="connsiteX11" fmla="*/ 1252193 w 2832322"/>
              <a:gd name="connsiteY11" fmla="*/ 835524 h 2697833"/>
              <a:gd name="connsiteX12" fmla="*/ 2832322 w 2832322"/>
              <a:gd name="connsiteY12" fmla="*/ 0 h 2697833"/>
              <a:gd name="connsiteX13" fmla="*/ 2832322 w 2832322"/>
              <a:gd name="connsiteY13" fmla="*/ 2697833 h 2697833"/>
              <a:gd name="connsiteX14" fmla="*/ 0 w 2832322"/>
              <a:gd name="connsiteY14" fmla="*/ 2697833 h 2697833"/>
              <a:gd name="connsiteX15" fmla="*/ 12966 w 2832322"/>
              <a:gd name="connsiteY15" fmla="*/ 2631781 h 2697833"/>
              <a:gd name="connsiteX16" fmla="*/ 1052443 w 2832322"/>
              <a:gd name="connsiteY16" fmla="*/ 1806313 h 2697833"/>
              <a:gd name="connsiteX17" fmla="*/ 1721430 w 2832322"/>
              <a:gd name="connsiteY17" fmla="*/ 1489397 h 2697833"/>
              <a:gd name="connsiteX18" fmla="*/ 2115839 w 2832322"/>
              <a:gd name="connsiteY18" fmla="*/ 696540 h 2697833"/>
              <a:gd name="connsiteX19" fmla="*/ 2590689 w 2832322"/>
              <a:gd name="connsiteY19" fmla="*/ 99461 h 2697833"/>
              <a:gd name="connsiteX20" fmla="*/ 2730434 w 2832322"/>
              <a:gd name="connsiteY20" fmla="*/ 32840 h 269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32322" h="2697833">
                <a:moveTo>
                  <a:pt x="638993" y="1429605"/>
                </a:moveTo>
                <a:cubicBezTo>
                  <a:pt x="701328" y="1421871"/>
                  <a:pt x="765121" y="1451183"/>
                  <a:pt x="798503" y="1509001"/>
                </a:cubicBezTo>
                <a:cubicBezTo>
                  <a:pt x="843012" y="1586093"/>
                  <a:pt x="816599" y="1684670"/>
                  <a:pt x="739507" y="1729178"/>
                </a:cubicBezTo>
                <a:cubicBezTo>
                  <a:pt x="662415" y="1773688"/>
                  <a:pt x="563838" y="1747275"/>
                  <a:pt x="519329" y="1670181"/>
                </a:cubicBezTo>
                <a:cubicBezTo>
                  <a:pt x="474820" y="1593091"/>
                  <a:pt x="501234" y="1494514"/>
                  <a:pt x="578327" y="1450005"/>
                </a:cubicBezTo>
                <a:cubicBezTo>
                  <a:pt x="597599" y="1438878"/>
                  <a:pt x="618215" y="1432183"/>
                  <a:pt x="638993" y="1429605"/>
                </a:cubicBezTo>
                <a:close/>
                <a:moveTo>
                  <a:pt x="1252193" y="835524"/>
                </a:moveTo>
                <a:cubicBezTo>
                  <a:pt x="1356532" y="842898"/>
                  <a:pt x="1455464" y="900282"/>
                  <a:pt x="1511699" y="997686"/>
                </a:cubicBezTo>
                <a:cubicBezTo>
                  <a:pt x="1601677" y="1153532"/>
                  <a:pt x="1548280" y="1352810"/>
                  <a:pt x="1392436" y="1442788"/>
                </a:cubicBezTo>
                <a:cubicBezTo>
                  <a:pt x="1236589" y="1532766"/>
                  <a:pt x="1037311" y="1479369"/>
                  <a:pt x="947333" y="1323523"/>
                </a:cubicBezTo>
                <a:cubicBezTo>
                  <a:pt x="857356" y="1167678"/>
                  <a:pt x="910753" y="968399"/>
                  <a:pt x="1066598" y="878421"/>
                </a:cubicBezTo>
                <a:cubicBezTo>
                  <a:pt x="1125040" y="844680"/>
                  <a:pt x="1189590" y="831101"/>
                  <a:pt x="1252193" y="835524"/>
                </a:cubicBezTo>
                <a:close/>
                <a:moveTo>
                  <a:pt x="2832322" y="0"/>
                </a:moveTo>
                <a:lnTo>
                  <a:pt x="2832322" y="2697833"/>
                </a:lnTo>
                <a:lnTo>
                  <a:pt x="0" y="2697833"/>
                </a:lnTo>
                <a:lnTo>
                  <a:pt x="12966" y="2631781"/>
                </a:lnTo>
                <a:cubicBezTo>
                  <a:pt x="140000" y="2184738"/>
                  <a:pt x="505773" y="1908362"/>
                  <a:pt x="1052443" y="1806313"/>
                </a:cubicBezTo>
                <a:cubicBezTo>
                  <a:pt x="1303109" y="1759472"/>
                  <a:pt x="1574698" y="1718763"/>
                  <a:pt x="1721430" y="1489397"/>
                </a:cubicBezTo>
                <a:cubicBezTo>
                  <a:pt x="1879597" y="1241842"/>
                  <a:pt x="2005704" y="970478"/>
                  <a:pt x="2115839" y="696540"/>
                </a:cubicBezTo>
                <a:cubicBezTo>
                  <a:pt x="2216937" y="444582"/>
                  <a:pt x="2354076" y="231931"/>
                  <a:pt x="2590689" y="99461"/>
                </a:cubicBezTo>
                <a:cubicBezTo>
                  <a:pt x="2637069" y="73498"/>
                  <a:pt x="2683655" y="51402"/>
                  <a:pt x="2730434" y="32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AA6B9-496A-14D1-2331-DD3F3D66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3960"/>
            <a:ext cx="3772894" cy="3310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PAT Progress Numeracy</a:t>
            </a:r>
            <a:endParaRPr lang="en-US" dirty="0">
              <a:cs typeface="Posterama"/>
            </a:endParaRPr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A0A5916E-CAC6-3D04-E370-5B956FEF9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612" y="944618"/>
            <a:ext cx="7068774" cy="5402558"/>
          </a:xfrm>
        </p:spPr>
      </p:pic>
    </p:spTree>
    <p:extLst>
      <p:ext uri="{BB962C8B-B14F-4D97-AF65-F5344CB8AC3E}">
        <p14:creationId xmlns:p14="http://schemas.microsoft.com/office/powerpoint/2010/main" val="256877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A1A7-4E69-3094-EDA2-5C2F9657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38" y="256478"/>
            <a:ext cx="10131425" cy="1028804"/>
          </a:xfrm>
        </p:spPr>
        <p:txBody>
          <a:bodyPr/>
          <a:lstStyle/>
          <a:p>
            <a:r>
              <a:rPr lang="en-US" dirty="0">
                <a:cs typeface="Calibri Light"/>
              </a:rPr>
              <a:t>NAPLAN 2023 DATA INVESTIGATION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63879-8272-1A12-4BA4-9E35FF99694A}"/>
              </a:ext>
            </a:extLst>
          </p:cNvPr>
          <p:cNvSpPr txBox="1"/>
          <p:nvPr/>
        </p:nvSpPr>
        <p:spPr>
          <a:xfrm>
            <a:off x="253867" y="1070398"/>
            <a:ext cx="3461237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SAIS Dashboard</a:t>
            </a:r>
          </a:p>
          <a:p>
            <a:r>
              <a:rPr lang="en-US" sz="2800" dirty="0">
                <a:cs typeface="Calibri"/>
              </a:rPr>
              <a:t>Reading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370994FB-CDD4-4623-B199-3B6BB067CE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5194A-F1EF-63D6-A7C7-58AC79A164EF}"/>
              </a:ext>
            </a:extLst>
          </p:cNvPr>
          <p:cNvSpPr txBox="1"/>
          <p:nvPr/>
        </p:nvSpPr>
        <p:spPr>
          <a:xfrm>
            <a:off x="253867" y="4137213"/>
            <a:ext cx="34612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Y3 Achievement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7A7D0F-D2F3-84BA-2F67-466BDB1C0C8C}"/>
              </a:ext>
            </a:extLst>
          </p:cNvPr>
          <p:cNvSpPr txBox="1"/>
          <p:nvPr/>
        </p:nvSpPr>
        <p:spPr>
          <a:xfrm>
            <a:off x="6359274" y="4137213"/>
            <a:ext cx="34612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Y3 Progress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3F090A-6C96-1E0A-DF5E-2EEB00C6CF1A}"/>
              </a:ext>
            </a:extLst>
          </p:cNvPr>
          <p:cNvSpPr txBox="1"/>
          <p:nvPr/>
        </p:nvSpPr>
        <p:spPr>
          <a:xfrm>
            <a:off x="253867" y="6460843"/>
            <a:ext cx="34612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Y5 Achievement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4D933-1506-57BA-E39A-958E247FC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1" y="4690647"/>
            <a:ext cx="5565422" cy="1672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EC7050-352C-9ABE-A030-F8FFC73DD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1" y="2376425"/>
            <a:ext cx="5574829" cy="1672409"/>
          </a:xfrm>
          <a:prstGeom prst="rect">
            <a:avLst/>
          </a:prstGeom>
        </p:spPr>
      </p:pic>
      <p:pic>
        <p:nvPicPr>
          <p:cNvPr id="13" name="Picture 12" descr="A graph with green and blue squares&#10;&#10;Description automatically generated">
            <a:extLst>
              <a:ext uri="{FF2B5EF4-FFF2-40B4-BE49-F238E27FC236}">
                <a16:creationId xmlns:a16="http://schemas.microsoft.com/office/drawing/2014/main" id="{82073D8B-25A1-E896-47F0-EAC225186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289" y="2376425"/>
            <a:ext cx="5574829" cy="1672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14CE74-6C5D-6682-A80E-5D81EB190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699" y="4473631"/>
            <a:ext cx="3662975" cy="21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4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A1A7-4E69-3094-EDA2-5C2F9657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38" y="256478"/>
            <a:ext cx="10131425" cy="1028804"/>
          </a:xfrm>
        </p:spPr>
        <p:txBody>
          <a:bodyPr/>
          <a:lstStyle/>
          <a:p>
            <a:r>
              <a:rPr lang="en-US" dirty="0">
                <a:cs typeface="Calibri Light"/>
              </a:rPr>
              <a:t>NAPLAN 2023 DATA INVESTIGATION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63879-8272-1A12-4BA4-9E35FF99694A}"/>
              </a:ext>
            </a:extLst>
          </p:cNvPr>
          <p:cNvSpPr txBox="1"/>
          <p:nvPr/>
        </p:nvSpPr>
        <p:spPr>
          <a:xfrm>
            <a:off x="253867" y="1070398"/>
            <a:ext cx="3461237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SAIS Dashboard</a:t>
            </a:r>
          </a:p>
          <a:p>
            <a:r>
              <a:rPr lang="en-US" sz="2800" dirty="0">
                <a:cs typeface="Calibri"/>
              </a:rPr>
              <a:t>Writing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370994FB-CDD4-4623-B199-3B6BB067CE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5194A-F1EF-63D6-A7C7-58AC79A164EF}"/>
              </a:ext>
            </a:extLst>
          </p:cNvPr>
          <p:cNvSpPr txBox="1"/>
          <p:nvPr/>
        </p:nvSpPr>
        <p:spPr>
          <a:xfrm>
            <a:off x="253867" y="4137213"/>
            <a:ext cx="34612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Y3 Achievement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3F090A-6C96-1E0A-DF5E-2EEB00C6CF1A}"/>
              </a:ext>
            </a:extLst>
          </p:cNvPr>
          <p:cNvSpPr txBox="1"/>
          <p:nvPr/>
        </p:nvSpPr>
        <p:spPr>
          <a:xfrm>
            <a:off x="253867" y="6460843"/>
            <a:ext cx="34612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Y5 Achievement</a:t>
            </a:r>
            <a:endParaRPr lang="en-US" dirty="0"/>
          </a:p>
        </p:txBody>
      </p:sp>
      <p:pic>
        <p:nvPicPr>
          <p:cNvPr id="5" name="Picture 4" descr="A graph with a green and blue bar&#10;&#10;Description automatically generated">
            <a:extLst>
              <a:ext uri="{FF2B5EF4-FFF2-40B4-BE49-F238E27FC236}">
                <a16:creationId xmlns:a16="http://schemas.microsoft.com/office/drawing/2014/main" id="{536DB7A4-1A1F-FDC8-2C2C-79D0FCAB6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1" y="2376424"/>
            <a:ext cx="5612459" cy="1672409"/>
          </a:xfrm>
          <a:prstGeom prst="rect">
            <a:avLst/>
          </a:prstGeom>
        </p:spPr>
      </p:pic>
      <p:pic>
        <p:nvPicPr>
          <p:cNvPr id="7" name="Picture 6" descr="A graph with a green and blue bar&#10;&#10;Description automatically generated">
            <a:extLst>
              <a:ext uri="{FF2B5EF4-FFF2-40B4-BE49-F238E27FC236}">
                <a16:creationId xmlns:a16="http://schemas.microsoft.com/office/drawing/2014/main" id="{B02F0556-2749-4242-8784-45C456545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1" y="4662424"/>
            <a:ext cx="5612459" cy="1672409"/>
          </a:xfrm>
          <a:prstGeom prst="rect">
            <a:avLst/>
          </a:prstGeom>
        </p:spPr>
      </p:pic>
      <p:pic>
        <p:nvPicPr>
          <p:cNvPr id="3" name="Picture 2" descr="A graph of writing scores&#10;&#10;Description automatically generated">
            <a:extLst>
              <a:ext uri="{FF2B5EF4-FFF2-40B4-BE49-F238E27FC236}">
                <a16:creationId xmlns:a16="http://schemas.microsoft.com/office/drawing/2014/main" id="{8CB7C600-83BC-F3DA-A328-B4EB6B81B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931" y="2667140"/>
            <a:ext cx="4908302" cy="294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6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A1A7-4E69-3094-EDA2-5C2F9657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38" y="256478"/>
            <a:ext cx="10131425" cy="1028804"/>
          </a:xfrm>
        </p:spPr>
        <p:txBody>
          <a:bodyPr/>
          <a:lstStyle/>
          <a:p>
            <a:r>
              <a:rPr lang="en-US" dirty="0">
                <a:cs typeface="Calibri Light"/>
              </a:rPr>
              <a:t>NAPLAN 2023 DATA INVESTIGATION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63879-8272-1A12-4BA4-9E35FF99694A}"/>
              </a:ext>
            </a:extLst>
          </p:cNvPr>
          <p:cNvSpPr txBox="1"/>
          <p:nvPr/>
        </p:nvSpPr>
        <p:spPr>
          <a:xfrm>
            <a:off x="253867" y="1070398"/>
            <a:ext cx="3461237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SAIS Dashboard</a:t>
            </a:r>
          </a:p>
          <a:p>
            <a:r>
              <a:rPr lang="en-US" sz="2800" dirty="0">
                <a:cs typeface="Calibri"/>
              </a:rPr>
              <a:t>Numeracy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370994FB-CDD4-4623-B199-3B6BB067CE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 descr="A graph with a green and blue bar&#10;&#10;Description automatically generated">
            <a:extLst>
              <a:ext uri="{FF2B5EF4-FFF2-40B4-BE49-F238E27FC236}">
                <a16:creationId xmlns:a16="http://schemas.microsoft.com/office/drawing/2014/main" id="{9307D143-B26E-C1C7-D416-936FDCF4E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63" y="2373105"/>
            <a:ext cx="5565422" cy="1691224"/>
          </a:xfrm>
          <a:prstGeom prst="rect">
            <a:avLst/>
          </a:prstGeom>
        </p:spPr>
      </p:pic>
      <p:pic>
        <p:nvPicPr>
          <p:cNvPr id="7" name="Picture 6" descr="A graph with green and blue squares&#10;&#10;Description automatically generated">
            <a:extLst>
              <a:ext uri="{FF2B5EF4-FFF2-40B4-BE49-F238E27FC236}">
                <a16:creationId xmlns:a16="http://schemas.microsoft.com/office/drawing/2014/main" id="{2607568F-19BD-D65E-8A90-7A245564D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289" y="2376425"/>
            <a:ext cx="5565422" cy="1700631"/>
          </a:xfrm>
          <a:prstGeom prst="rect">
            <a:avLst/>
          </a:prstGeom>
        </p:spPr>
      </p:pic>
      <p:pic>
        <p:nvPicPr>
          <p:cNvPr id="8" name="Picture 7" descr="A graph with a green and blue rectangle&#10;&#10;Description automatically generated">
            <a:extLst>
              <a:ext uri="{FF2B5EF4-FFF2-40B4-BE49-F238E27FC236}">
                <a16:creationId xmlns:a16="http://schemas.microsoft.com/office/drawing/2014/main" id="{25255A35-0EDA-8287-4C7D-5426E37C1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81" y="4690647"/>
            <a:ext cx="5565422" cy="1653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85194A-F1EF-63D6-A7C7-58AC79A164EF}"/>
              </a:ext>
            </a:extLst>
          </p:cNvPr>
          <p:cNvSpPr txBox="1"/>
          <p:nvPr/>
        </p:nvSpPr>
        <p:spPr>
          <a:xfrm>
            <a:off x="253867" y="4137213"/>
            <a:ext cx="34612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Y3 Achievement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7A7D0F-D2F3-84BA-2F67-466BDB1C0C8C}"/>
              </a:ext>
            </a:extLst>
          </p:cNvPr>
          <p:cNvSpPr txBox="1"/>
          <p:nvPr/>
        </p:nvSpPr>
        <p:spPr>
          <a:xfrm>
            <a:off x="6359274" y="4137213"/>
            <a:ext cx="34612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Y3 Progress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3F090A-6C96-1E0A-DF5E-2EEB00C6CF1A}"/>
              </a:ext>
            </a:extLst>
          </p:cNvPr>
          <p:cNvSpPr txBox="1"/>
          <p:nvPr/>
        </p:nvSpPr>
        <p:spPr>
          <a:xfrm>
            <a:off x="253867" y="6460843"/>
            <a:ext cx="34612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Y5 Achievement</a:t>
            </a:r>
            <a:endParaRPr lang="en-US" dirty="0"/>
          </a:p>
        </p:txBody>
      </p:sp>
      <p:pic>
        <p:nvPicPr>
          <p:cNvPr id="3" name="Picture 2" descr="A graph of numbers and lines&#10;&#10;Description automatically generated">
            <a:extLst>
              <a:ext uri="{FF2B5EF4-FFF2-40B4-BE49-F238E27FC236}">
                <a16:creationId xmlns:a16="http://schemas.microsoft.com/office/drawing/2014/main" id="{4DED5396-A55E-7A6E-5873-F57551970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381" y="4506545"/>
            <a:ext cx="3461237" cy="207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9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3024" y="215160"/>
            <a:ext cx="11478558" cy="1795421"/>
          </a:xfrm>
        </p:spPr>
        <p:txBody>
          <a:bodyPr>
            <a:normAutofit fontScale="90000"/>
          </a:bodyPr>
          <a:lstStyle/>
          <a:p>
            <a:r>
              <a:rPr lang="en-AU" dirty="0"/>
              <a:t>Business Plan 2023-2025</a:t>
            </a:r>
            <a:br>
              <a:rPr lang="en-AU" dirty="0"/>
            </a:br>
            <a:r>
              <a:rPr lang="en-AU" dirty="0"/>
              <a:t>Student </a:t>
            </a:r>
            <a:r>
              <a:rPr lang="en-AU" dirty="0">
                <a:solidFill>
                  <a:srgbClr val="FF0000"/>
                </a:solidFill>
              </a:rPr>
              <a:t>Achievement</a:t>
            </a:r>
            <a:r>
              <a:rPr lang="en-AU" dirty="0">
                <a:solidFill>
                  <a:srgbClr val="FFFF00"/>
                </a:solidFill>
              </a:rPr>
              <a:t> </a:t>
            </a:r>
            <a:r>
              <a:rPr lang="en-AU" dirty="0"/>
              <a:t>&amp; Progress Targets</a:t>
            </a:r>
            <a:br>
              <a:rPr lang="en-AU" dirty="0"/>
            </a:br>
            <a:r>
              <a:rPr lang="en-AU" i="1" dirty="0">
                <a:solidFill>
                  <a:srgbClr val="FFC000"/>
                </a:solidFill>
                <a:cs typeface="Calibri Light"/>
              </a:rPr>
              <a:t>NAPLAN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</p:nvPr>
        </p:nvGraphicFramePr>
        <p:xfrm>
          <a:off x="193486" y="2232649"/>
          <a:ext cx="5887745" cy="4374000"/>
        </p:xfrm>
        <a:graphic>
          <a:graphicData uri="http://schemas.openxmlformats.org/drawingml/2006/table">
            <a:tbl>
              <a:tblPr firstRow="1" firstCol="1" bandRow="1"/>
              <a:tblGrid>
                <a:gridCol w="2031586">
                  <a:extLst>
                    <a:ext uri="{9D8B030D-6E8A-4147-A177-3AD203B41FA5}">
                      <a16:colId xmlns:a16="http://schemas.microsoft.com/office/drawing/2014/main" val="2469789889"/>
                    </a:ext>
                  </a:extLst>
                </a:gridCol>
                <a:gridCol w="2023749">
                  <a:extLst>
                    <a:ext uri="{9D8B030D-6E8A-4147-A177-3AD203B41FA5}">
                      <a16:colId xmlns:a16="http://schemas.microsoft.com/office/drawing/2014/main" val="1822695388"/>
                    </a:ext>
                  </a:extLst>
                </a:gridCol>
                <a:gridCol w="1832410">
                  <a:extLst>
                    <a:ext uri="{9D8B030D-6E8A-4147-A177-3AD203B41FA5}">
                      <a16:colId xmlns:a16="http://schemas.microsoft.com/office/drawing/2014/main" val="3763060228"/>
                    </a:ext>
                  </a:extLst>
                </a:gridCol>
              </a:tblGrid>
              <a:tr h="900000"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CPS will have more students in the EXCEEDING level of achievement when compared to like schools (Y3 &amp;5)</a:t>
                      </a:r>
                      <a:endParaRPr lang="en-US" sz="28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907387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200" b="0" i="0" u="none" strike="noStrike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Y3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Y5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76283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i="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Reading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+10.5%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+10.3%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61838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i="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Writing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+6.5%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+4.2%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445353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Times New Roman"/>
                        </a:rPr>
                        <a:t>Numeracy</a:t>
                      </a:r>
                      <a:endParaRPr lang="en-US" sz="28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+10%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+18.5%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264862"/>
                  </a:ext>
                </a:extLst>
              </a:tr>
            </a:tbl>
          </a:graphicData>
        </a:graphic>
      </p:graphicFrame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EE7AD35B-0337-422B-AD17-40598687F096}"/>
              </a:ext>
            </a:extLst>
          </p:cNvPr>
          <p:cNvGraphicFramePr>
            <a:graphicFrameLocks/>
          </p:cNvGraphicFramePr>
          <p:nvPr/>
        </p:nvGraphicFramePr>
        <p:xfrm>
          <a:off x="6110769" y="2232648"/>
          <a:ext cx="5887745" cy="4388868"/>
        </p:xfrm>
        <a:graphic>
          <a:graphicData uri="http://schemas.openxmlformats.org/drawingml/2006/table">
            <a:tbl>
              <a:tblPr firstRow="1" firstCol="1" bandRow="1"/>
              <a:tblGrid>
                <a:gridCol w="2031586">
                  <a:extLst>
                    <a:ext uri="{9D8B030D-6E8A-4147-A177-3AD203B41FA5}">
                      <a16:colId xmlns:a16="http://schemas.microsoft.com/office/drawing/2014/main" val="2469789889"/>
                    </a:ext>
                  </a:extLst>
                </a:gridCol>
                <a:gridCol w="2023749">
                  <a:extLst>
                    <a:ext uri="{9D8B030D-6E8A-4147-A177-3AD203B41FA5}">
                      <a16:colId xmlns:a16="http://schemas.microsoft.com/office/drawing/2014/main" val="1822695388"/>
                    </a:ext>
                  </a:extLst>
                </a:gridCol>
                <a:gridCol w="1832410">
                  <a:extLst>
                    <a:ext uri="{9D8B030D-6E8A-4147-A177-3AD203B41FA5}">
                      <a16:colId xmlns:a16="http://schemas.microsoft.com/office/drawing/2014/main" val="3763060228"/>
                    </a:ext>
                  </a:extLst>
                </a:gridCol>
              </a:tblGrid>
              <a:tr h="900000"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CPS will have fewer students in the NEEDS ADDITIONAL SUPPORT level of achievement when compared to like schools (Y3 &amp;5)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907387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200" b="0" i="0" u="none" strike="noStrike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Y3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Y5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76283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i="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Reading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-2.4% (0)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+0.1%(1)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61838"/>
                  </a:ext>
                </a:extLst>
              </a:tr>
              <a:tr h="997434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i="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Writing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-1.4% (0)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+0.9%(2)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445353"/>
                  </a:ext>
                </a:extLst>
              </a:tr>
              <a:tr h="997434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Times New Roman"/>
                        </a:rPr>
                        <a:t>Numeracy</a:t>
                      </a:r>
                      <a:endParaRPr lang="en-US" sz="28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-2.5% (0)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-1.8%(0)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26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99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3024" y="215159"/>
            <a:ext cx="5158873" cy="4522303"/>
          </a:xfrm>
        </p:spPr>
        <p:txBody>
          <a:bodyPr>
            <a:normAutofit fontScale="90000"/>
          </a:bodyPr>
          <a:lstStyle/>
          <a:p>
            <a:r>
              <a:rPr lang="en-AU" dirty="0"/>
              <a:t>Business Plan 2023-2025</a:t>
            </a:r>
            <a:br>
              <a:rPr lang="en-AU" dirty="0"/>
            </a:br>
            <a:r>
              <a:rPr lang="en-AU" dirty="0"/>
              <a:t>Student Achievement &amp; </a:t>
            </a:r>
            <a:r>
              <a:rPr lang="en-AU" dirty="0">
                <a:solidFill>
                  <a:srgbClr val="FF0000"/>
                </a:solidFill>
              </a:rPr>
              <a:t>Progress</a:t>
            </a:r>
            <a:r>
              <a:rPr lang="en-AU" dirty="0"/>
              <a:t> Targets</a:t>
            </a:r>
            <a:br>
              <a:rPr lang="en-AU" dirty="0"/>
            </a:br>
            <a:r>
              <a:rPr lang="en-AU" i="1" dirty="0">
                <a:solidFill>
                  <a:srgbClr val="FFC000"/>
                </a:solidFill>
                <a:cs typeface="Calibri Light"/>
              </a:rPr>
              <a:t>ACER PAT &amp; </a:t>
            </a:r>
            <a:r>
              <a:rPr lang="en-AU" i="1" strike="sngStrike" dirty="0" err="1">
                <a:solidFill>
                  <a:srgbClr val="FFC000"/>
                </a:solidFill>
                <a:cs typeface="Calibri Light"/>
              </a:rPr>
              <a:t>Brightpath</a:t>
            </a:r>
            <a:endParaRPr lang="en-AU" i="1" strike="sngStrike" dirty="0">
              <a:solidFill>
                <a:srgbClr val="FFC000"/>
              </a:solidFill>
              <a:cs typeface="Calibri Ligh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89815384"/>
              </p:ext>
            </p:extLst>
          </p:nvPr>
        </p:nvGraphicFramePr>
        <p:xfrm>
          <a:off x="5962303" y="378643"/>
          <a:ext cx="5887746" cy="6100714"/>
        </p:xfrm>
        <a:graphic>
          <a:graphicData uri="http://schemas.openxmlformats.org/drawingml/2006/table">
            <a:tbl>
              <a:tblPr firstRow="1" firstCol="1" bandRow="1"/>
              <a:tblGrid>
                <a:gridCol w="1226598">
                  <a:extLst>
                    <a:ext uri="{9D8B030D-6E8A-4147-A177-3AD203B41FA5}">
                      <a16:colId xmlns:a16="http://schemas.microsoft.com/office/drawing/2014/main" val="2179045112"/>
                    </a:ext>
                  </a:extLst>
                </a:gridCol>
                <a:gridCol w="1226598">
                  <a:extLst>
                    <a:ext uri="{9D8B030D-6E8A-4147-A177-3AD203B41FA5}">
                      <a16:colId xmlns:a16="http://schemas.microsoft.com/office/drawing/2014/main" val="2469789889"/>
                    </a:ext>
                  </a:extLst>
                </a:gridCol>
                <a:gridCol w="1221866">
                  <a:extLst>
                    <a:ext uri="{9D8B030D-6E8A-4147-A177-3AD203B41FA5}">
                      <a16:colId xmlns:a16="http://schemas.microsoft.com/office/drawing/2014/main" val="1822695388"/>
                    </a:ext>
                  </a:extLst>
                </a:gridCol>
                <a:gridCol w="1106342">
                  <a:extLst>
                    <a:ext uri="{9D8B030D-6E8A-4147-A177-3AD203B41FA5}">
                      <a16:colId xmlns:a16="http://schemas.microsoft.com/office/drawing/2014/main" val="3763060228"/>
                    </a:ext>
                  </a:extLst>
                </a:gridCol>
                <a:gridCol w="1106342">
                  <a:extLst>
                    <a:ext uri="{9D8B030D-6E8A-4147-A177-3AD203B41FA5}">
                      <a16:colId xmlns:a16="http://schemas.microsoft.com/office/drawing/2014/main" val="550535019"/>
                    </a:ext>
                  </a:extLst>
                </a:gridCol>
              </a:tblGrid>
              <a:tr h="900000">
                <a:tc gridSpan="5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 least 70% of all CPS students will progress by higher than the Australian Normal Growth for their Year Level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 least 70% of all CPS students will progress by higher than the Australian Normal Growth for their Year Level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073878"/>
                  </a:ext>
                </a:extLst>
              </a:tr>
              <a:tr h="340714">
                <a:tc gridSpan="2"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200" b="0" i="0" u="none" strike="noStrike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200" b="0" i="0" u="none" strike="noStrike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76283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Y2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Reading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61838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800" b="1" i="0" u="none" strike="noStrike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Writing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44535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8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Numeracy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73%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264862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Y3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Reading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43%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36865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800" b="1" i="0" u="none" strike="noStrike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Writing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5833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800" b="1" i="0" u="none" strike="noStrike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Numeracy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65%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29238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Y4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Reading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41%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4483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800" b="1" i="0" u="none" strike="noStrike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Writing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7245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8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Numeracy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58%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313575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Y5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Reading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48%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5561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800" b="1" i="0" u="none" strike="noStrike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Writing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22203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800" b="1" i="0" u="none" strike="noStrike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Numeracy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77%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410791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Y6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Reading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47%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80828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800" b="1" i="0" u="none" strike="noStrike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Writing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50504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800" b="1" i="0" u="none" strike="noStrike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4A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Numeracy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63%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872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71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7E165-4335-472E-9F5E-46DD49DE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52782"/>
            <a:ext cx="4606456" cy="1154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700"/>
              <a:t>General Curriculum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4220-774F-4907-B2E2-22E335C9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4594537" cy="3174788"/>
          </a:xfrm>
        </p:spPr>
        <p:txBody>
          <a:bodyPr anchor="t">
            <a:normAutofit fontScale="85000" lnSpcReduction="20000"/>
          </a:bodyPr>
          <a:lstStyle/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AU" sz="1600" dirty="0"/>
              <a:t>Improved Staff Data Literacy – PAT, </a:t>
            </a:r>
            <a:r>
              <a:rPr lang="en-AU" sz="1600" dirty="0" err="1"/>
              <a:t>Brightpath</a:t>
            </a:r>
            <a:r>
              <a:rPr lang="en-AU" sz="1600" dirty="0"/>
              <a:t> and NAPLAN data analysis tools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AU" sz="1600" dirty="0"/>
              <a:t>Targeted teaching – Plan, Teach, Assess model, Case Management – FOCUS ON SUPPORTING GROWTH OF ALL STUDENTS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AU" sz="1600" dirty="0"/>
              <a:t>Whole-school programs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AU" sz="1600" dirty="0"/>
              <a:t>Focus on student extension 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AU" sz="1600" dirty="0"/>
              <a:t>Continue to build on intervention programs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AU" sz="16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AU" sz="1600" dirty="0"/>
              <a:t>Curriculum Leadership Team – building a collective ownership (agile teams) of curriculum strategy, that is based on authentic collaboration and researched/evidences best practice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89C2FE-A8E6-40CA-9DDE-305E2DBE1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19205" b="2"/>
          <a:stretch/>
        </p:blipFill>
        <p:spPr bwMode="auto">
          <a:xfrm>
            <a:off x="5879198" y="490264"/>
            <a:ext cx="6312802" cy="6367736"/>
          </a:xfrm>
          <a:custGeom>
            <a:avLst/>
            <a:gdLst/>
            <a:ahLst/>
            <a:cxnLst/>
            <a:rect l="l" t="t" r="r" b="b"/>
            <a:pathLst>
              <a:path w="6312802" h="6367736">
                <a:moveTo>
                  <a:pt x="789715" y="708127"/>
                </a:moveTo>
                <a:cubicBezTo>
                  <a:pt x="845978" y="711650"/>
                  <a:pt x="901296" y="724302"/>
                  <a:pt x="953475" y="745602"/>
                </a:cubicBezTo>
                <a:cubicBezTo>
                  <a:pt x="1173612" y="834890"/>
                  <a:pt x="1309905" y="1073925"/>
                  <a:pt x="1278834" y="1315681"/>
                </a:cubicBezTo>
                <a:cubicBezTo>
                  <a:pt x="1233750" y="1669869"/>
                  <a:pt x="880524" y="1881517"/>
                  <a:pt x="560369" y="1747304"/>
                </a:cubicBezTo>
                <a:cubicBezTo>
                  <a:pt x="338151" y="1654256"/>
                  <a:pt x="204742" y="1408974"/>
                  <a:pt x="242538" y="1164574"/>
                </a:cubicBezTo>
                <a:cubicBezTo>
                  <a:pt x="286421" y="880774"/>
                  <a:pt x="529219" y="692590"/>
                  <a:pt x="789715" y="708127"/>
                </a:cubicBezTo>
                <a:close/>
                <a:moveTo>
                  <a:pt x="2877121" y="364348"/>
                </a:moveTo>
                <a:cubicBezTo>
                  <a:pt x="2901561" y="365790"/>
                  <a:pt x="2925601" y="371235"/>
                  <a:pt x="2948310" y="380363"/>
                </a:cubicBezTo>
                <a:cubicBezTo>
                  <a:pt x="3044405" y="419202"/>
                  <a:pt x="3103503" y="523063"/>
                  <a:pt x="3089970" y="628607"/>
                </a:cubicBezTo>
                <a:cubicBezTo>
                  <a:pt x="3070190" y="782758"/>
                  <a:pt x="2916600" y="874848"/>
                  <a:pt x="2777343" y="816472"/>
                </a:cubicBezTo>
                <a:cubicBezTo>
                  <a:pt x="2680608" y="775952"/>
                  <a:pt x="2622552" y="669287"/>
                  <a:pt x="2639048" y="562863"/>
                </a:cubicBezTo>
                <a:cubicBezTo>
                  <a:pt x="2658106" y="439382"/>
                  <a:pt x="2763810" y="357542"/>
                  <a:pt x="2877121" y="364348"/>
                </a:cubicBezTo>
                <a:close/>
                <a:moveTo>
                  <a:pt x="5725514" y="29060"/>
                </a:moveTo>
                <a:lnTo>
                  <a:pt x="5748657" y="29701"/>
                </a:lnTo>
                <a:cubicBezTo>
                  <a:pt x="5935681" y="36387"/>
                  <a:pt x="6081789" y="65616"/>
                  <a:pt x="6194082" y="113315"/>
                </a:cubicBezTo>
                <a:lnTo>
                  <a:pt x="6312802" y="183322"/>
                </a:lnTo>
                <a:lnTo>
                  <a:pt x="6312802" y="6367736"/>
                </a:lnTo>
                <a:lnTo>
                  <a:pt x="3171877" y="6367736"/>
                </a:lnTo>
                <a:lnTo>
                  <a:pt x="3171635" y="6367591"/>
                </a:lnTo>
                <a:lnTo>
                  <a:pt x="2683232" y="6367591"/>
                </a:lnTo>
                <a:lnTo>
                  <a:pt x="2683031" y="6367736"/>
                </a:lnTo>
                <a:lnTo>
                  <a:pt x="1006759" y="6367736"/>
                </a:lnTo>
                <a:lnTo>
                  <a:pt x="1017798" y="6253705"/>
                </a:lnTo>
                <a:cubicBezTo>
                  <a:pt x="1043303" y="6019815"/>
                  <a:pt x="1065826" y="5776617"/>
                  <a:pt x="897420" y="5565130"/>
                </a:cubicBezTo>
                <a:cubicBezTo>
                  <a:pt x="700507" y="5318087"/>
                  <a:pt x="491822" y="5428997"/>
                  <a:pt x="271526" y="5130943"/>
                </a:cubicBezTo>
                <a:cubicBezTo>
                  <a:pt x="108646" y="4910648"/>
                  <a:pt x="-26366" y="4708290"/>
                  <a:pt x="39940" y="4415201"/>
                </a:cubicBezTo>
                <a:cubicBezTo>
                  <a:pt x="128666" y="4023216"/>
                  <a:pt x="467878" y="3870268"/>
                  <a:pt x="464356" y="3587268"/>
                </a:cubicBezTo>
                <a:cubicBezTo>
                  <a:pt x="460351" y="3247094"/>
                  <a:pt x="43943" y="3178950"/>
                  <a:pt x="3183" y="2791128"/>
                </a:cubicBezTo>
                <a:cubicBezTo>
                  <a:pt x="-23403" y="2538162"/>
                  <a:pt x="118896" y="2235225"/>
                  <a:pt x="343758" y="2095087"/>
                </a:cubicBezTo>
                <a:cubicBezTo>
                  <a:pt x="758163" y="1836512"/>
                  <a:pt x="1225342" y="2272862"/>
                  <a:pt x="1543093" y="2013487"/>
                </a:cubicBezTo>
                <a:cubicBezTo>
                  <a:pt x="1732879" y="1858534"/>
                  <a:pt x="1763790" y="1542064"/>
                  <a:pt x="1726873" y="1342749"/>
                </a:cubicBezTo>
                <a:cubicBezTo>
                  <a:pt x="1656484" y="963255"/>
                  <a:pt x="1345299" y="901114"/>
                  <a:pt x="1356831" y="612032"/>
                </a:cubicBezTo>
                <a:cubicBezTo>
                  <a:pt x="1365319" y="397180"/>
                  <a:pt x="1547578" y="171600"/>
                  <a:pt x="1773239" y="121551"/>
                </a:cubicBezTo>
                <a:cubicBezTo>
                  <a:pt x="1804789" y="114503"/>
                  <a:pt x="1837013" y="110980"/>
                  <a:pt x="1869333" y="110980"/>
                </a:cubicBezTo>
                <a:cubicBezTo>
                  <a:pt x="2087466" y="110980"/>
                  <a:pt x="2259155" y="271137"/>
                  <a:pt x="2312167" y="320866"/>
                </a:cubicBezTo>
                <a:cubicBezTo>
                  <a:pt x="2563133" y="555255"/>
                  <a:pt x="2364538" y="842498"/>
                  <a:pt x="2568899" y="1194363"/>
                </a:cubicBezTo>
                <a:cubicBezTo>
                  <a:pt x="2600650" y="1246494"/>
                  <a:pt x="2637078" y="1295662"/>
                  <a:pt x="2677726" y="1341226"/>
                </a:cubicBezTo>
                <a:cubicBezTo>
                  <a:pt x="2757804" y="1432276"/>
                  <a:pt x="2906990" y="1416261"/>
                  <a:pt x="2964327" y="1310316"/>
                </a:cubicBezTo>
                <a:cubicBezTo>
                  <a:pt x="3059059" y="1135183"/>
                  <a:pt x="3149628" y="938831"/>
                  <a:pt x="3333248" y="887741"/>
                </a:cubicBezTo>
                <a:cubicBezTo>
                  <a:pt x="3690239" y="788365"/>
                  <a:pt x="3902767" y="1378543"/>
                  <a:pt x="4272730" y="1307994"/>
                </a:cubicBezTo>
                <a:cubicBezTo>
                  <a:pt x="4426320" y="1278686"/>
                  <a:pt x="4515368" y="1152802"/>
                  <a:pt x="4596327" y="996810"/>
                </a:cubicBezTo>
                <a:cubicBezTo>
                  <a:pt x="4618829" y="953326"/>
                  <a:pt x="4640770" y="907521"/>
                  <a:pt x="4663272" y="860676"/>
                </a:cubicBezTo>
                <a:cubicBezTo>
                  <a:pt x="4732781" y="613153"/>
                  <a:pt x="4835282" y="115946"/>
                  <a:pt x="5572324" y="40189"/>
                </a:cubicBezTo>
                <a:cubicBezTo>
                  <a:pt x="5622910" y="31543"/>
                  <a:pt x="5674208" y="27859"/>
                  <a:pt x="5725514" y="29060"/>
                </a:cubicBezTo>
                <a:close/>
                <a:moveTo>
                  <a:pt x="4169348" y="793"/>
                </a:moveTo>
                <a:cubicBezTo>
                  <a:pt x="4219966" y="3995"/>
                  <a:pt x="4269734" y="15368"/>
                  <a:pt x="4316693" y="34505"/>
                </a:cubicBezTo>
                <a:cubicBezTo>
                  <a:pt x="4514808" y="114584"/>
                  <a:pt x="4637488" y="329676"/>
                  <a:pt x="4609540" y="547569"/>
                </a:cubicBezTo>
                <a:cubicBezTo>
                  <a:pt x="4568620" y="865801"/>
                  <a:pt x="4251108" y="1055907"/>
                  <a:pt x="3962986" y="935790"/>
                </a:cubicBezTo>
                <a:cubicBezTo>
                  <a:pt x="3762790" y="852028"/>
                  <a:pt x="3642672" y="631491"/>
                  <a:pt x="3676946" y="411355"/>
                </a:cubicBezTo>
                <a:cubicBezTo>
                  <a:pt x="3716424" y="155985"/>
                  <a:pt x="3934959" y="-13061"/>
                  <a:pt x="4169348" y="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078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6F0F-7B24-496F-9126-A1A212B39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Current Literacy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CE503-9102-44AF-B1E7-5FB0F23F7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AU" dirty="0"/>
              <a:t>“Science of Reading”, PLD – re-aligning best practice for teaching reading, including assessment and student reading resources that are better suited to needs in junior years</a:t>
            </a:r>
          </a:p>
          <a:p>
            <a:pPr marL="342900" indent="-342900">
              <a:buFontTx/>
              <a:buChar char="-"/>
            </a:pPr>
            <a:r>
              <a:rPr lang="en-AU" dirty="0"/>
              <a:t>Organising whole-school programs of learning for writing, clearly outlining the integration of literacy resources</a:t>
            </a:r>
          </a:p>
          <a:p>
            <a:pPr marL="571500" lvl="1" indent="-342900">
              <a:buFontTx/>
              <a:buChar char="-"/>
            </a:pPr>
            <a:r>
              <a:rPr lang="en-AU" dirty="0"/>
              <a:t>Seven Steps for Writing</a:t>
            </a:r>
          </a:p>
          <a:p>
            <a:pPr marL="571500" lvl="1" indent="-342900">
              <a:buFontTx/>
              <a:buChar char="-"/>
            </a:pPr>
            <a:r>
              <a:rPr lang="en-AU" dirty="0"/>
              <a:t>Talk 4 Writing</a:t>
            </a:r>
          </a:p>
          <a:p>
            <a:pPr marL="571500" lvl="1" indent="-342900">
              <a:buFontTx/>
              <a:buChar char="-"/>
            </a:pPr>
            <a:r>
              <a:rPr lang="en-AU" dirty="0"/>
              <a:t>PLD phonics and spelling</a:t>
            </a:r>
          </a:p>
          <a:p>
            <a:pPr marL="571500" lvl="1" indent="-342900">
              <a:buFontTx/>
              <a:buChar char="-"/>
            </a:pPr>
            <a:endParaRPr lang="en-AU" dirty="0"/>
          </a:p>
          <a:p>
            <a:pPr marL="571500" lvl="1" indent="-342900">
              <a:buFontTx/>
              <a:buChar char="-"/>
            </a:pPr>
            <a:r>
              <a:rPr lang="en-AU" dirty="0"/>
              <a:t>Extending junior reading program to whole-school</a:t>
            </a:r>
          </a:p>
        </p:txBody>
      </p:sp>
    </p:spTree>
    <p:extLst>
      <p:ext uri="{BB962C8B-B14F-4D97-AF65-F5344CB8AC3E}">
        <p14:creationId xmlns:p14="http://schemas.microsoft.com/office/powerpoint/2010/main" val="1288814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6F0F-7B24-496F-9126-A1A212B39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Current Numeracy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CE503-9102-44AF-B1E7-5FB0F23F7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AU" dirty="0"/>
              <a:t>Focus on improving student confidence, reducing cognitive load through consistent maths warm-ups. Paul Swan warm-up process.</a:t>
            </a:r>
          </a:p>
          <a:p>
            <a:pPr marL="342900" indent="-342900">
              <a:buFontTx/>
              <a:buChar char="-"/>
            </a:pPr>
            <a:r>
              <a:rPr lang="en-AU" dirty="0"/>
              <a:t>Bond Blocks number program for lower years learning and intervention (trial 2023)</a:t>
            </a:r>
          </a:p>
          <a:p>
            <a:pPr marL="571500" lvl="1" indent="-342900">
              <a:buFontTx/>
              <a:buChar char="-"/>
            </a:pPr>
            <a:endParaRPr lang="en-AU" dirty="0"/>
          </a:p>
          <a:p>
            <a:pPr marL="342900" indent="-342900">
              <a:buFontTx/>
              <a:buChar char="-"/>
            </a:pPr>
            <a:r>
              <a:rPr lang="en-AU" dirty="0"/>
              <a:t>Continuing to support Maths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217530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50369-6CF9-F993-F6AA-59A7B3D8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727" y="97441"/>
            <a:ext cx="5919373" cy="16119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at CPS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4B7E90-96C9-3108-53E3-8BFC4724D53E}"/>
              </a:ext>
            </a:extLst>
          </p:cNvPr>
          <p:cNvSpPr>
            <a:spLocks noGrp="1"/>
          </p:cNvSpPr>
          <p:nvPr/>
        </p:nvSpPr>
        <p:spPr>
          <a:xfrm>
            <a:off x="5689327" y="2391995"/>
            <a:ext cx="5959812" cy="37602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indent="-285750">
              <a:lnSpc>
                <a:spcPct val="150000"/>
              </a:lnSpc>
              <a:buFont typeface="Arial" panose="020B0504020202020204" pitchFamily="34" charset="0"/>
              <a:buChar char="•"/>
            </a:pPr>
            <a:r>
              <a:rPr lang="en-US" sz="1700" dirty="0"/>
              <a:t>On-Entry</a:t>
            </a:r>
            <a:endParaRPr lang="en-US" dirty="0"/>
          </a:p>
          <a:p>
            <a:pPr marL="1200150" indent="-285750">
              <a:lnSpc>
                <a:spcPct val="150000"/>
              </a:lnSpc>
              <a:buFont typeface="Arial" panose="020B0504020202020204" pitchFamily="34" charset="0"/>
              <a:buChar char="•"/>
            </a:pPr>
            <a:r>
              <a:rPr lang="en-US" sz="1700" dirty="0"/>
              <a:t>PLD (Primary Literacy Development) - Spelling/Phonics and Early Reading program</a:t>
            </a:r>
          </a:p>
          <a:p>
            <a:pPr marL="1200150" indent="-285750">
              <a:lnSpc>
                <a:spcPct val="150000"/>
              </a:lnSpc>
              <a:buFont typeface="Arial" panose="020B0504020202020204" pitchFamily="34" charset="0"/>
              <a:buChar char="•"/>
            </a:pPr>
            <a:r>
              <a:rPr lang="en-US" sz="1700" dirty="0" err="1"/>
              <a:t>Brightpath</a:t>
            </a:r>
            <a:r>
              <a:rPr lang="en-US" sz="1700" dirty="0"/>
              <a:t> Writing/</a:t>
            </a:r>
            <a:r>
              <a:rPr lang="en-US" sz="1700" dirty="0" err="1"/>
              <a:t>Maths</a:t>
            </a:r>
          </a:p>
          <a:p>
            <a:pPr marL="1200150" indent="-285750">
              <a:lnSpc>
                <a:spcPct val="150000"/>
              </a:lnSpc>
              <a:buFont typeface="Arial" panose="020B0504020202020204" pitchFamily="34" charset="0"/>
              <a:buChar char="•"/>
            </a:pPr>
            <a:r>
              <a:rPr lang="en-US" sz="1700" dirty="0"/>
              <a:t>Progressive Achievement Testing (PAT) Reading/</a:t>
            </a:r>
            <a:r>
              <a:rPr lang="en-US" sz="1700" dirty="0" err="1"/>
              <a:t>Maths</a:t>
            </a:r>
          </a:p>
          <a:p>
            <a:pPr marL="1200150" indent="-285750">
              <a:lnSpc>
                <a:spcPct val="150000"/>
              </a:lnSpc>
              <a:buFont typeface="Arial" panose="020B0504020202020204" pitchFamily="34" charset="0"/>
              <a:buChar char="•"/>
            </a:pPr>
            <a:r>
              <a:rPr lang="en-US" sz="1700" dirty="0"/>
              <a:t>NAPLAN </a:t>
            </a:r>
            <a:r>
              <a:rPr lang="en-US" sz="1700" dirty="0" err="1"/>
              <a:t>Yr</a:t>
            </a:r>
            <a:r>
              <a:rPr lang="en-US" sz="1700" dirty="0"/>
              <a:t> 3&amp;5</a:t>
            </a:r>
          </a:p>
          <a:p>
            <a:pPr marL="1200150" indent="-285750">
              <a:lnSpc>
                <a:spcPct val="150000"/>
              </a:lnSpc>
              <a:buFont typeface="Arial" panose="020B0504020202020204" pitchFamily="34" charset="0"/>
              <a:buChar char="•"/>
            </a:pPr>
            <a:r>
              <a:rPr lang="en-US" sz="1700" dirty="0"/>
              <a:t>Teacher Judgements/Grade Allocation</a:t>
            </a:r>
          </a:p>
          <a:p>
            <a:pPr marL="628650">
              <a:lnSpc>
                <a:spcPct val="100000"/>
              </a:lnSpc>
            </a:pPr>
            <a:endParaRPr lang="en-US" sz="1700"/>
          </a:p>
        </p:txBody>
      </p:sp>
      <p:pic>
        <p:nvPicPr>
          <p:cNvPr id="7" name="Picture 6" descr="Illuminated server room panel">
            <a:extLst>
              <a:ext uri="{FF2B5EF4-FFF2-40B4-BE49-F238E27FC236}">
                <a16:creationId xmlns:a16="http://schemas.microsoft.com/office/drawing/2014/main" id="{54B96D48-9421-7269-384D-8ECC68D44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41" r="25876" b="-1"/>
          <a:stretch/>
        </p:blipFill>
        <p:spPr>
          <a:xfrm>
            <a:off x="20" y="10"/>
            <a:ext cx="5710632" cy="6857990"/>
          </a:xfrm>
          <a:custGeom>
            <a:avLst/>
            <a:gdLst/>
            <a:ahLst/>
            <a:cxnLst/>
            <a:rect l="l" t="t" r="r" b="b"/>
            <a:pathLst>
              <a:path w="5710652" h="6858000">
                <a:moveTo>
                  <a:pt x="4831301" y="0"/>
                </a:moveTo>
                <a:lnTo>
                  <a:pt x="5696109" y="0"/>
                </a:lnTo>
                <a:lnTo>
                  <a:pt x="5706418" y="42969"/>
                </a:lnTo>
                <a:cubicBezTo>
                  <a:pt x="5714414" y="100391"/>
                  <a:pt x="5711283" y="160329"/>
                  <a:pt x="5695333" y="219852"/>
                </a:cubicBezTo>
                <a:cubicBezTo>
                  <a:pt x="5631536" y="457945"/>
                  <a:pt x="5386806" y="599240"/>
                  <a:pt x="5148712" y="535443"/>
                </a:cubicBezTo>
                <a:cubicBezTo>
                  <a:pt x="4940381" y="479621"/>
                  <a:pt x="4806160" y="285271"/>
                  <a:pt x="4818599" y="78052"/>
                </a:cubicBezTo>
                <a:close/>
                <a:moveTo>
                  <a:pt x="0" y="0"/>
                </a:moveTo>
                <a:lnTo>
                  <a:pt x="545808" y="0"/>
                </a:lnTo>
                <a:lnTo>
                  <a:pt x="4212872" y="0"/>
                </a:lnTo>
                <a:lnTo>
                  <a:pt x="4204748" y="184996"/>
                </a:lnTo>
                <a:cubicBezTo>
                  <a:pt x="4203390" y="263520"/>
                  <a:pt x="4204263" y="341910"/>
                  <a:pt x="4207775" y="419995"/>
                </a:cubicBezTo>
                <a:cubicBezTo>
                  <a:pt x="4220964" y="709488"/>
                  <a:pt x="4449625" y="891535"/>
                  <a:pt x="4655737" y="1068099"/>
                </a:cubicBezTo>
                <a:cubicBezTo>
                  <a:pt x="5169527" y="1508061"/>
                  <a:pt x="5344373" y="2032158"/>
                  <a:pt x="5103604" y="2589405"/>
                </a:cubicBezTo>
                <a:cubicBezTo>
                  <a:pt x="5010230" y="2805523"/>
                  <a:pt x="4828675" y="2993264"/>
                  <a:pt x="4657611" y="3164269"/>
                </a:cubicBezTo>
                <a:cubicBezTo>
                  <a:pt x="4198817" y="3622744"/>
                  <a:pt x="4217616" y="4154456"/>
                  <a:pt x="4499219" y="4641255"/>
                </a:cubicBezTo>
                <a:cubicBezTo>
                  <a:pt x="4699839" y="4986832"/>
                  <a:pt x="4940395" y="5311556"/>
                  <a:pt x="5110950" y="5670858"/>
                </a:cubicBezTo>
                <a:cubicBezTo>
                  <a:pt x="5277001" y="6019042"/>
                  <a:pt x="5375520" y="6366409"/>
                  <a:pt x="5396522" y="6707670"/>
                </a:cubicBezTo>
                <a:lnTo>
                  <a:pt x="539889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813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2237-063C-482D-932F-8EBE6700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NAPLAN Re-set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53830-E0F6-4A89-A01C-6FDD727FF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AU" dirty="0"/>
              <a:t>Change in time of year</a:t>
            </a:r>
          </a:p>
          <a:p>
            <a:pPr marL="342900" indent="-342900">
              <a:buFontTx/>
              <a:buChar char="-"/>
            </a:pPr>
            <a:r>
              <a:rPr lang="en-AU" dirty="0"/>
              <a:t>Change in reporting bands</a:t>
            </a:r>
          </a:p>
          <a:p>
            <a:pPr marL="342900" indent="-342900">
              <a:buFontTx/>
              <a:buChar char="-"/>
            </a:pPr>
            <a:endParaRPr lang="en-AU" dirty="0"/>
          </a:p>
          <a:p>
            <a:pPr marL="342900" indent="-342900">
              <a:buFontTx/>
              <a:buChar char="-"/>
            </a:pPr>
            <a:r>
              <a:rPr lang="en-AU" dirty="0"/>
              <a:t>Different Achievement Scale</a:t>
            </a:r>
          </a:p>
          <a:p>
            <a:pPr marL="342900" indent="-342900">
              <a:buFontTx/>
              <a:buChar char="-"/>
            </a:pPr>
            <a:r>
              <a:rPr lang="en-AU" dirty="0"/>
              <a:t>Can’t view PROGRESS until 2025 (Growth)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055066-18EB-46C6-B94F-6C822644775A}"/>
              </a:ext>
            </a:extLst>
          </p:cNvPr>
          <p:cNvSpPr txBox="1"/>
          <p:nvPr/>
        </p:nvSpPr>
        <p:spPr>
          <a:xfrm>
            <a:off x="6426926" y="1155691"/>
            <a:ext cx="5566316" cy="4401205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ea typeface="+mn-lt"/>
                <a:cs typeface="+mn-lt"/>
              </a:rPr>
              <a:t>Exceeding, </a:t>
            </a:r>
            <a:endParaRPr lang="en-US"/>
          </a:p>
          <a:p>
            <a:r>
              <a:rPr lang="en-US" sz="2800" b="1">
                <a:ea typeface="+mn-lt"/>
                <a:cs typeface="+mn-lt"/>
              </a:rPr>
              <a:t>Strong, </a:t>
            </a:r>
            <a:endParaRPr lang="en-US">
              <a:ea typeface="+mn-lt"/>
              <a:cs typeface="+mn-lt"/>
            </a:endParaRPr>
          </a:p>
          <a:p>
            <a:r>
              <a:rPr lang="en-US" sz="2800" b="1">
                <a:ea typeface="+mn-lt"/>
                <a:cs typeface="+mn-lt"/>
              </a:rPr>
              <a:t>Developing </a:t>
            </a:r>
            <a:endParaRPr lang="en-US">
              <a:ea typeface="+mn-lt"/>
              <a:cs typeface="+mn-lt"/>
            </a:endParaRPr>
          </a:p>
          <a:p>
            <a:r>
              <a:rPr lang="en-US" sz="2800" b="1">
                <a:ea typeface="+mn-lt"/>
                <a:cs typeface="+mn-lt"/>
              </a:rPr>
              <a:t>Needs additional support</a:t>
            </a:r>
            <a:endParaRPr lang="en-US">
              <a:ea typeface="+mn-lt"/>
              <a:cs typeface="+mn-lt"/>
            </a:endParaRPr>
          </a:p>
          <a:p>
            <a:endParaRPr lang="en-US" sz="2800">
              <a:ea typeface="+mn-lt"/>
              <a:cs typeface="+mn-lt"/>
            </a:endParaRPr>
          </a:p>
          <a:p>
            <a:r>
              <a:rPr lang="en-US" sz="2800" b="1">
                <a:ea typeface="+mn-lt"/>
                <a:cs typeface="+mn-lt"/>
              </a:rPr>
              <a:t>These will replace the existing National Minimum Standard and the 10 NAPLAN reporting bands on Individual Student Reports.</a:t>
            </a:r>
            <a:r>
              <a:rPr lang="en-US" sz="2800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1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4E64E4A9-D8D0-4AE7-99BD-EFE51D6EB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FD62F46-8DC3-4EDF-BDEF-27C439C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75B87-C189-45B4-BBAD-77CF546E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458" y="552782"/>
            <a:ext cx="5125941" cy="19367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CPS Business Plan 2023-25</a:t>
            </a:r>
            <a:endParaRPr lang="en-US" dirty="0"/>
          </a:p>
        </p:txBody>
      </p:sp>
      <p:sp>
        <p:nvSpPr>
          <p:cNvPr id="31" name="Content Placeholder 20">
            <a:extLst>
              <a:ext uri="{FF2B5EF4-FFF2-40B4-BE49-F238E27FC236}">
                <a16:creationId xmlns:a16="http://schemas.microsoft.com/office/drawing/2014/main" id="{A76BC2A5-DB8F-0695-0876-B4FC9BFE1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458" y="2735229"/>
            <a:ext cx="5125941" cy="34845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ACHEIVEMENT (NAPLAN)</a:t>
            </a:r>
          </a:p>
          <a:p>
            <a:pPr marL="342900" indent="-342900">
              <a:buFontTx/>
              <a:buChar char="-"/>
            </a:pPr>
            <a:r>
              <a:rPr lang="en-US" dirty="0"/>
              <a:t>More students in EXEEDING</a:t>
            </a:r>
          </a:p>
          <a:p>
            <a:pPr marL="342900" indent="-342900">
              <a:buFontTx/>
              <a:buChar char="-"/>
            </a:pPr>
            <a:r>
              <a:rPr lang="en-US" dirty="0"/>
              <a:t>Less students in NEEDS ADDITIONAL SUPPORT </a:t>
            </a:r>
          </a:p>
          <a:p>
            <a:endParaRPr lang="en-US" dirty="0"/>
          </a:p>
          <a:p>
            <a:r>
              <a:rPr lang="en-US" b="1" dirty="0"/>
              <a:t>GROWTH / PROGRESS (PAT/</a:t>
            </a:r>
            <a:r>
              <a:rPr lang="en-US" b="1" dirty="0" err="1"/>
              <a:t>Brightpath</a:t>
            </a:r>
            <a:r>
              <a:rPr lang="en-US" b="1" dirty="0"/>
              <a:t>)</a:t>
            </a:r>
          </a:p>
          <a:p>
            <a:r>
              <a:rPr lang="en-US" dirty="0"/>
              <a:t>- At least 70% above NATIONAL standard growth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41D979-6953-4788-B5C5-336F6774D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9110"/>
            <a:ext cx="4600913" cy="44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3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4E64E4A9-D8D0-4AE7-99BD-EFE51D6EB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FD62F46-8DC3-4EDF-BDEF-27C439C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75B87-C189-45B4-BBAD-77CF546E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458" y="552782"/>
            <a:ext cx="5125941" cy="19367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CPS Business Plan 2023-25</a:t>
            </a:r>
            <a:endParaRPr lang="en-US" dirty="0"/>
          </a:p>
        </p:txBody>
      </p:sp>
      <p:sp>
        <p:nvSpPr>
          <p:cNvPr id="31" name="Content Placeholder 20">
            <a:extLst>
              <a:ext uri="{FF2B5EF4-FFF2-40B4-BE49-F238E27FC236}">
                <a16:creationId xmlns:a16="http://schemas.microsoft.com/office/drawing/2014/main" id="{A76BC2A5-DB8F-0695-0876-B4FC9BFE1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458" y="2735229"/>
            <a:ext cx="5125941" cy="348459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ACHEIVEMENT (NAPLAN) - </a:t>
            </a:r>
            <a:r>
              <a:rPr lang="en-US" b="1" dirty="0">
                <a:solidFill>
                  <a:srgbClr val="FF0000"/>
                </a:solidFill>
              </a:rPr>
              <a:t>SIMPLIFIED</a:t>
            </a:r>
          </a:p>
          <a:p>
            <a:pPr marL="342900" indent="-342900">
              <a:buFontTx/>
              <a:buChar char="-"/>
            </a:pPr>
            <a:r>
              <a:rPr lang="en-US" dirty="0"/>
              <a:t>More students in EXEEDING</a:t>
            </a:r>
          </a:p>
          <a:p>
            <a:pPr marL="342900" indent="-342900">
              <a:buFontTx/>
              <a:buChar char="-"/>
            </a:pPr>
            <a:r>
              <a:rPr lang="en-US" dirty="0"/>
              <a:t>Less students in NEEDS ADDITIONAL SUPPORT</a:t>
            </a:r>
          </a:p>
          <a:p>
            <a:endParaRPr lang="en-US" dirty="0"/>
          </a:p>
          <a:p>
            <a:r>
              <a:rPr lang="en-US" b="1" dirty="0"/>
              <a:t>GROWTH / PRORGRESS (PAT/</a:t>
            </a:r>
            <a:r>
              <a:rPr lang="en-US" b="1" dirty="0" err="1"/>
              <a:t>Brightpath</a:t>
            </a:r>
            <a:r>
              <a:rPr lang="en-US" b="1" dirty="0"/>
              <a:t>) </a:t>
            </a:r>
          </a:p>
          <a:p>
            <a:r>
              <a:rPr lang="en-US" dirty="0"/>
              <a:t>- At least 70% above NATIONAL standard growth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41D979-6953-4788-B5C5-336F6774D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9110"/>
            <a:ext cx="4600913" cy="44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3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4E64E4A9-D8D0-4AE7-99BD-EFE51D6EB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FD62F46-8DC3-4EDF-BDEF-27C439C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75B87-C189-45B4-BBAD-77CF546E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458" y="552782"/>
            <a:ext cx="5125941" cy="19367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CPS Business Plan 2023-25</a:t>
            </a:r>
            <a:endParaRPr lang="en-US" dirty="0"/>
          </a:p>
        </p:txBody>
      </p:sp>
      <p:sp>
        <p:nvSpPr>
          <p:cNvPr id="31" name="Content Placeholder 20">
            <a:extLst>
              <a:ext uri="{FF2B5EF4-FFF2-40B4-BE49-F238E27FC236}">
                <a16:creationId xmlns:a16="http://schemas.microsoft.com/office/drawing/2014/main" id="{A76BC2A5-DB8F-0695-0876-B4FC9BFE1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458" y="2735229"/>
            <a:ext cx="5125941" cy="348459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ACHEIVEMENT (NAPLAN) - </a:t>
            </a:r>
            <a:r>
              <a:rPr lang="en-US" b="1" dirty="0">
                <a:solidFill>
                  <a:srgbClr val="FF0000"/>
                </a:solidFill>
              </a:rPr>
              <a:t>SIMPLIFIED</a:t>
            </a:r>
          </a:p>
          <a:p>
            <a:pPr marL="342900" indent="-342900">
              <a:buFontTx/>
              <a:buChar char="-"/>
            </a:pPr>
            <a:r>
              <a:rPr lang="en-US" dirty="0"/>
              <a:t>More students in EXEEDING</a:t>
            </a:r>
          </a:p>
          <a:p>
            <a:pPr marL="342900" indent="-342900">
              <a:buFontTx/>
              <a:buChar char="-"/>
            </a:pPr>
            <a:r>
              <a:rPr lang="en-US" dirty="0"/>
              <a:t>Less students in NEEDS ADDITIONAL SUPPORT</a:t>
            </a:r>
          </a:p>
          <a:p>
            <a:endParaRPr lang="en-US" dirty="0"/>
          </a:p>
          <a:p>
            <a:r>
              <a:rPr lang="en-US" b="1" dirty="0"/>
              <a:t>GROWTH / PRORGRESS (PAT/</a:t>
            </a:r>
            <a:r>
              <a:rPr lang="en-US" b="1" dirty="0" err="1"/>
              <a:t>Brightpath</a:t>
            </a:r>
            <a:r>
              <a:rPr lang="en-US" b="1" dirty="0"/>
              <a:t>) - </a:t>
            </a:r>
            <a:r>
              <a:rPr lang="en-US" b="1" dirty="0">
                <a:solidFill>
                  <a:srgbClr val="FF0000"/>
                </a:solidFill>
              </a:rPr>
              <a:t>ASPIRATIONAL</a:t>
            </a:r>
            <a:r>
              <a:rPr lang="en-US" b="1" dirty="0"/>
              <a:t> </a:t>
            </a:r>
          </a:p>
          <a:p>
            <a:r>
              <a:rPr lang="en-US" dirty="0"/>
              <a:t>- At least 70% above NATIONAL standard growth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41D979-6953-4788-B5C5-336F6774D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9110"/>
            <a:ext cx="4600913" cy="44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7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05640-EE18-E6E0-6664-F5811189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2023-25 CPS Business Plan – CORE TARGETS</a:t>
            </a:r>
            <a:endParaRPr lang="en-US" dirty="0">
              <a:cs typeface="Calibri Ligh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7E9D4-EB0D-0E69-4D12-F8AC3954B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cs typeface="Calibri"/>
              </a:rPr>
              <a:t>Growth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u="sng" dirty="0">
                <a:cs typeface="Calibri"/>
              </a:rPr>
              <a:t>PAT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Reading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Numeracy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u="sng" dirty="0" err="1">
                <a:cs typeface="Calibri"/>
              </a:rPr>
              <a:t>Brightpath</a:t>
            </a:r>
            <a:endParaRPr lang="en-US" u="sng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Writing (Narrative &amp; Persuasive)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AAD95-791B-81CE-E30D-AEF4864303DA}"/>
              </a:ext>
            </a:extLst>
          </p:cNvPr>
          <p:cNvSpPr txBox="1"/>
          <p:nvPr/>
        </p:nvSpPr>
        <p:spPr>
          <a:xfrm>
            <a:off x="6669850" y="1364071"/>
            <a:ext cx="3740385" cy="923330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dirty="0">
                <a:ea typeface="+mn-lt"/>
                <a:cs typeface="+mn-lt"/>
              </a:rPr>
              <a:t>At least 70% of all CPS students will progress by higher than the </a:t>
            </a:r>
            <a:r>
              <a:rPr lang="en-AU" u="sng" dirty="0">
                <a:ea typeface="+mn-lt"/>
                <a:cs typeface="+mn-lt"/>
              </a:rPr>
              <a:t>Australian Normal Growth for their Year Level</a:t>
            </a:r>
            <a:endParaRPr lang="en-AU" dirty="0">
              <a:ea typeface="+mn-lt"/>
              <a:cs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48200-FD56-A34B-9A4B-77CBB672A09B}"/>
              </a:ext>
            </a:extLst>
          </p:cNvPr>
          <p:cNvSpPr/>
          <p:nvPr/>
        </p:nvSpPr>
        <p:spPr>
          <a:xfrm>
            <a:off x="6669851" y="3828815"/>
            <a:ext cx="1016000" cy="19285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50-60%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BB6215-80B4-5820-AA0C-66F530CFB3D7}"/>
              </a:ext>
            </a:extLst>
          </p:cNvPr>
          <p:cNvSpPr/>
          <p:nvPr/>
        </p:nvSpPr>
        <p:spPr>
          <a:xfrm>
            <a:off x="7930444" y="3414890"/>
            <a:ext cx="1016000" cy="23424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~65%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F45947-E9B7-FB24-5A9C-F222C53E7678}"/>
              </a:ext>
            </a:extLst>
          </p:cNvPr>
          <p:cNvSpPr/>
          <p:nvPr/>
        </p:nvSpPr>
        <p:spPr>
          <a:xfrm>
            <a:off x="9153406" y="2878667"/>
            <a:ext cx="1016000" cy="287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70%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AE0780-CB3C-F83C-CFF3-E9FF2E1AB15A}"/>
              </a:ext>
            </a:extLst>
          </p:cNvPr>
          <p:cNvSpPr txBox="1"/>
          <p:nvPr/>
        </p:nvSpPr>
        <p:spPr>
          <a:xfrm>
            <a:off x="6857999" y="5860813"/>
            <a:ext cx="34205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2023                2024               2025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F1496-0098-06ED-538E-6FEA3FA5CF00}"/>
              </a:ext>
            </a:extLst>
          </p:cNvPr>
          <p:cNvSpPr txBox="1"/>
          <p:nvPr/>
        </p:nvSpPr>
        <p:spPr>
          <a:xfrm>
            <a:off x="4160828" y="2747996"/>
            <a:ext cx="42766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Aspirational but Achievable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3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D6595-071F-4F11-9E6F-F471E828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like 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8A5CF-4536-452E-9B88-C73A6CEB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NAPLAN for ACHIEVEMENT </a:t>
            </a:r>
            <a:r>
              <a:rPr lang="en-AU" dirty="0"/>
              <a:t>– Compare against LIKE schools (more meaningful and aspirational)</a:t>
            </a:r>
          </a:p>
          <a:p>
            <a:endParaRPr lang="en-AU" dirty="0"/>
          </a:p>
          <a:p>
            <a:r>
              <a:rPr lang="en-AU" b="1" dirty="0"/>
              <a:t>PAT/</a:t>
            </a:r>
            <a:r>
              <a:rPr lang="en-AU" b="1" dirty="0" err="1"/>
              <a:t>Brightpath</a:t>
            </a:r>
            <a:r>
              <a:rPr lang="en-AU" b="1" dirty="0"/>
              <a:t> for GROWTH/PROGRESS </a:t>
            </a:r>
            <a:r>
              <a:rPr lang="en-AU" dirty="0"/>
              <a:t>– All year levels measured, continually. Can only measure against national averages.</a:t>
            </a:r>
          </a:p>
        </p:txBody>
      </p:sp>
    </p:spTree>
    <p:extLst>
      <p:ext uri="{BB962C8B-B14F-4D97-AF65-F5344CB8AC3E}">
        <p14:creationId xmlns:p14="http://schemas.microsoft.com/office/powerpoint/2010/main" val="255114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2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6" name="Background Fill">
            <a:extLst>
              <a:ext uri="{FF2B5EF4-FFF2-40B4-BE49-F238E27FC236}">
                <a16:creationId xmlns:a16="http://schemas.microsoft.com/office/drawing/2014/main" id="{31BC8F63-97F8-423D-89DA-297A1A40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3BBAB87D-2851-4F58-8AE4-FCF1D741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0">
            <a:extLst>
              <a:ext uri="{FF2B5EF4-FFF2-40B4-BE49-F238E27FC236}">
                <a16:creationId xmlns:a16="http://schemas.microsoft.com/office/drawing/2014/main" id="{396CFDFE-8E78-4E0B-8719-596F3ACB9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6630" y="4160168"/>
            <a:ext cx="2832322" cy="2697833"/>
          </a:xfrm>
          <a:custGeom>
            <a:avLst/>
            <a:gdLst>
              <a:gd name="connsiteX0" fmla="*/ 638993 w 2832322"/>
              <a:gd name="connsiteY0" fmla="*/ 1429605 h 2697833"/>
              <a:gd name="connsiteX1" fmla="*/ 798503 w 2832322"/>
              <a:gd name="connsiteY1" fmla="*/ 1509001 h 2697833"/>
              <a:gd name="connsiteX2" fmla="*/ 739507 w 2832322"/>
              <a:gd name="connsiteY2" fmla="*/ 1729178 h 2697833"/>
              <a:gd name="connsiteX3" fmla="*/ 519329 w 2832322"/>
              <a:gd name="connsiteY3" fmla="*/ 1670181 h 2697833"/>
              <a:gd name="connsiteX4" fmla="*/ 578327 w 2832322"/>
              <a:gd name="connsiteY4" fmla="*/ 1450005 h 2697833"/>
              <a:gd name="connsiteX5" fmla="*/ 638993 w 2832322"/>
              <a:gd name="connsiteY5" fmla="*/ 1429605 h 2697833"/>
              <a:gd name="connsiteX6" fmla="*/ 1252193 w 2832322"/>
              <a:gd name="connsiteY6" fmla="*/ 835524 h 2697833"/>
              <a:gd name="connsiteX7" fmla="*/ 1511699 w 2832322"/>
              <a:gd name="connsiteY7" fmla="*/ 997686 h 2697833"/>
              <a:gd name="connsiteX8" fmla="*/ 1392436 w 2832322"/>
              <a:gd name="connsiteY8" fmla="*/ 1442788 h 2697833"/>
              <a:gd name="connsiteX9" fmla="*/ 947333 w 2832322"/>
              <a:gd name="connsiteY9" fmla="*/ 1323523 h 2697833"/>
              <a:gd name="connsiteX10" fmla="*/ 1066598 w 2832322"/>
              <a:gd name="connsiteY10" fmla="*/ 878421 h 2697833"/>
              <a:gd name="connsiteX11" fmla="*/ 1252193 w 2832322"/>
              <a:gd name="connsiteY11" fmla="*/ 835524 h 2697833"/>
              <a:gd name="connsiteX12" fmla="*/ 2832322 w 2832322"/>
              <a:gd name="connsiteY12" fmla="*/ 0 h 2697833"/>
              <a:gd name="connsiteX13" fmla="*/ 2832322 w 2832322"/>
              <a:gd name="connsiteY13" fmla="*/ 2697833 h 2697833"/>
              <a:gd name="connsiteX14" fmla="*/ 0 w 2832322"/>
              <a:gd name="connsiteY14" fmla="*/ 2697833 h 2697833"/>
              <a:gd name="connsiteX15" fmla="*/ 12966 w 2832322"/>
              <a:gd name="connsiteY15" fmla="*/ 2631781 h 2697833"/>
              <a:gd name="connsiteX16" fmla="*/ 1052443 w 2832322"/>
              <a:gd name="connsiteY16" fmla="*/ 1806313 h 2697833"/>
              <a:gd name="connsiteX17" fmla="*/ 1721430 w 2832322"/>
              <a:gd name="connsiteY17" fmla="*/ 1489397 h 2697833"/>
              <a:gd name="connsiteX18" fmla="*/ 2115839 w 2832322"/>
              <a:gd name="connsiteY18" fmla="*/ 696540 h 2697833"/>
              <a:gd name="connsiteX19" fmla="*/ 2590689 w 2832322"/>
              <a:gd name="connsiteY19" fmla="*/ 99461 h 2697833"/>
              <a:gd name="connsiteX20" fmla="*/ 2730434 w 2832322"/>
              <a:gd name="connsiteY20" fmla="*/ 32840 h 269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32322" h="2697833">
                <a:moveTo>
                  <a:pt x="638993" y="1429605"/>
                </a:moveTo>
                <a:cubicBezTo>
                  <a:pt x="701328" y="1421871"/>
                  <a:pt x="765121" y="1451183"/>
                  <a:pt x="798503" y="1509001"/>
                </a:cubicBezTo>
                <a:cubicBezTo>
                  <a:pt x="843012" y="1586093"/>
                  <a:pt x="816599" y="1684670"/>
                  <a:pt x="739507" y="1729178"/>
                </a:cubicBezTo>
                <a:cubicBezTo>
                  <a:pt x="662415" y="1773688"/>
                  <a:pt x="563838" y="1747275"/>
                  <a:pt x="519329" y="1670181"/>
                </a:cubicBezTo>
                <a:cubicBezTo>
                  <a:pt x="474820" y="1593091"/>
                  <a:pt x="501234" y="1494514"/>
                  <a:pt x="578327" y="1450005"/>
                </a:cubicBezTo>
                <a:cubicBezTo>
                  <a:pt x="597599" y="1438878"/>
                  <a:pt x="618215" y="1432183"/>
                  <a:pt x="638993" y="1429605"/>
                </a:cubicBezTo>
                <a:close/>
                <a:moveTo>
                  <a:pt x="1252193" y="835524"/>
                </a:moveTo>
                <a:cubicBezTo>
                  <a:pt x="1356532" y="842898"/>
                  <a:pt x="1455464" y="900282"/>
                  <a:pt x="1511699" y="997686"/>
                </a:cubicBezTo>
                <a:cubicBezTo>
                  <a:pt x="1601677" y="1153532"/>
                  <a:pt x="1548280" y="1352810"/>
                  <a:pt x="1392436" y="1442788"/>
                </a:cubicBezTo>
                <a:cubicBezTo>
                  <a:pt x="1236589" y="1532766"/>
                  <a:pt x="1037311" y="1479369"/>
                  <a:pt x="947333" y="1323523"/>
                </a:cubicBezTo>
                <a:cubicBezTo>
                  <a:pt x="857356" y="1167678"/>
                  <a:pt x="910753" y="968399"/>
                  <a:pt x="1066598" y="878421"/>
                </a:cubicBezTo>
                <a:cubicBezTo>
                  <a:pt x="1125040" y="844680"/>
                  <a:pt x="1189590" y="831101"/>
                  <a:pt x="1252193" y="835524"/>
                </a:cubicBezTo>
                <a:close/>
                <a:moveTo>
                  <a:pt x="2832322" y="0"/>
                </a:moveTo>
                <a:lnTo>
                  <a:pt x="2832322" y="2697833"/>
                </a:lnTo>
                <a:lnTo>
                  <a:pt x="0" y="2697833"/>
                </a:lnTo>
                <a:lnTo>
                  <a:pt x="12966" y="2631781"/>
                </a:lnTo>
                <a:cubicBezTo>
                  <a:pt x="140000" y="2184738"/>
                  <a:pt x="505773" y="1908362"/>
                  <a:pt x="1052443" y="1806313"/>
                </a:cubicBezTo>
                <a:cubicBezTo>
                  <a:pt x="1303109" y="1759472"/>
                  <a:pt x="1574698" y="1718763"/>
                  <a:pt x="1721430" y="1489397"/>
                </a:cubicBezTo>
                <a:cubicBezTo>
                  <a:pt x="1879597" y="1241842"/>
                  <a:pt x="2005704" y="970478"/>
                  <a:pt x="2115839" y="696540"/>
                </a:cubicBezTo>
                <a:cubicBezTo>
                  <a:pt x="2216937" y="444582"/>
                  <a:pt x="2354076" y="231931"/>
                  <a:pt x="2590689" y="99461"/>
                </a:cubicBezTo>
                <a:cubicBezTo>
                  <a:pt x="2637069" y="73498"/>
                  <a:pt x="2683655" y="51402"/>
                  <a:pt x="2730434" y="32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AA6B9-496A-14D1-2331-DD3F3D66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3960"/>
            <a:ext cx="4534894" cy="3310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PAT – Progress Reading</a:t>
            </a:r>
          </a:p>
        </p:txBody>
      </p:sp>
      <p:pic>
        <p:nvPicPr>
          <p:cNvPr id="8" name="Picture 8" descr="Chart, treemap chart&#10;&#10;Description automatically generated">
            <a:extLst>
              <a:ext uri="{FF2B5EF4-FFF2-40B4-BE49-F238E27FC236}">
                <a16:creationId xmlns:a16="http://schemas.microsoft.com/office/drawing/2014/main" id="{FF9EA339-43EA-20CC-F17E-ED5FC5975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1989" y="602431"/>
            <a:ext cx="6524973" cy="5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768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5301ea-ab30-4e3e-a09c-bde3027a64aa" xsi:nil="true"/>
    <lcf76f155ced4ddcb4097134ff3c332f xmlns="f6962713-d290-45da-a745-828d3fe70060">
      <Terms xmlns="http://schemas.microsoft.com/office/infopath/2007/PartnerControls"/>
    </lcf76f155ced4ddcb4097134ff3c332f>
    <SharedWithUsers xmlns="2d5301ea-ab30-4e3e-a09c-bde3027a64aa">
      <UserInfo>
        <DisplayName>CPS Curriculum Leadership 2023 (5102) Members</DisplayName>
        <AccountId>325</AccountId>
        <AccountType/>
      </UserInfo>
    </SharedWithUsers>
    <Belinda xmlns="f6962713-d290-45da-a745-828d3fe7006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9EDC6FE131D4EA7636763F72AD884" ma:contentTypeVersion="19" ma:contentTypeDescription="Create a new document." ma:contentTypeScope="" ma:versionID="7cb82d127f7c86c1b1f361351e4defab">
  <xsd:schema xmlns:xsd="http://www.w3.org/2001/XMLSchema" xmlns:xs="http://www.w3.org/2001/XMLSchema" xmlns:p="http://schemas.microsoft.com/office/2006/metadata/properties" xmlns:ns2="f6962713-d290-45da-a745-828d3fe70060" xmlns:ns3="2d5301ea-ab30-4e3e-a09c-bde3027a64aa" targetNamespace="http://schemas.microsoft.com/office/2006/metadata/properties" ma:root="true" ma:fieldsID="86aff1d7486c307b53ce367bb869eedd" ns2:_="" ns3:_="">
    <xsd:import namespace="f6962713-d290-45da-a745-828d3fe70060"/>
    <xsd:import namespace="2d5301ea-ab30-4e3e-a09c-bde3027a64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Belind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62713-d290-45da-a745-828d3fe700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a606fe5-00d0-49e1-aa33-d9ffd02091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Belinda" ma:index="25" nillable="true" ma:displayName="Belinda" ma:format="Dropdown" ma:internalName="Belinda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301ea-ab30-4e3e-a09c-bde3027a64a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3932143-534d-47dd-82d9-96cfc0c1cddf}" ma:internalName="TaxCatchAll" ma:showField="CatchAllData" ma:web="2d5301ea-ab30-4e3e-a09c-bde3027a64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26DFB4-BA1F-4EEB-99FF-51C22B970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1796DC-CAE5-468E-BEF6-72A39F998BC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d5301ea-ab30-4e3e-a09c-bde3027a64aa"/>
    <ds:schemaRef ds:uri="http://purl.org/dc/elements/1.1/"/>
    <ds:schemaRef ds:uri="http://schemas.microsoft.com/office/2006/metadata/properties"/>
    <ds:schemaRef ds:uri="http://purl.org/dc/terms/"/>
    <ds:schemaRef ds:uri="f6962713-d290-45da-a745-828d3fe7006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2095CB-C34E-492F-97E7-7B153B1D73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962713-d290-45da-a745-828d3fe70060"/>
    <ds:schemaRef ds:uri="2d5301ea-ab30-4e3e-a09c-bde3027a64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4168</TotalTime>
  <Words>721</Words>
  <Application>Microsoft Office PowerPoint</Application>
  <PresentationFormat>Widescreen</PresentationFormat>
  <Paragraphs>162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 Next LT Pro</vt:lpstr>
      <vt:lpstr>Calibri</vt:lpstr>
      <vt:lpstr>Calibri Light</vt:lpstr>
      <vt:lpstr>Posterama</vt:lpstr>
      <vt:lpstr>SplashVTI</vt:lpstr>
      <vt:lpstr>Celestial</vt:lpstr>
      <vt:lpstr>NAPLAN 2023 </vt:lpstr>
      <vt:lpstr>DATA at CPS</vt:lpstr>
      <vt:lpstr>NAPLAN Re-set</vt:lpstr>
      <vt:lpstr>CPS Business Plan 2023-25</vt:lpstr>
      <vt:lpstr>CPS Business Plan 2023-25</vt:lpstr>
      <vt:lpstr>CPS Business Plan 2023-25</vt:lpstr>
      <vt:lpstr>2023-25 CPS Business Plan – CORE TARGETS </vt:lpstr>
      <vt:lpstr>Why like so…</vt:lpstr>
      <vt:lpstr>PAT – Progress Reading</vt:lpstr>
      <vt:lpstr>PAT Progress Numeracy</vt:lpstr>
      <vt:lpstr>NAPLAN 2023 DATA INVESTIGATION</vt:lpstr>
      <vt:lpstr>NAPLAN 2023 DATA INVESTIGATION</vt:lpstr>
      <vt:lpstr>NAPLAN 2023 DATA INVESTIGATION</vt:lpstr>
      <vt:lpstr>Business Plan 2023-2025 Student Achievement &amp; Progress Targets NAPLAN</vt:lpstr>
      <vt:lpstr>Business Plan 2023-2025 Student Achievement &amp; Progress Targets ACER PAT &amp; Brightpath</vt:lpstr>
      <vt:lpstr>General Curriculum Strategies</vt:lpstr>
      <vt:lpstr>Current Literacy Strategies</vt:lpstr>
      <vt:lpstr>Current Numeracy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FRASER Kim</dc:creator>
  <cp:lastModifiedBy>FRASER Kim [Churchlands Primary School]</cp:lastModifiedBy>
  <cp:revision>495</cp:revision>
  <dcterms:created xsi:type="dcterms:W3CDTF">2022-10-21T06:42:23Z</dcterms:created>
  <dcterms:modified xsi:type="dcterms:W3CDTF">2023-10-26T05:57:07Z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0x01010002E9EDC6FE131D4EA7636763F72AD884</vt:lpwstr>
  </property>
  <property fmtid="{D5CDD505-2E9C-101B-9397-08002B2CF9AE}" pid="3" name="MediaServiceImageTags">
    <vt:lpwstr/>
  </property>
</Properties>
</file>